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svg" ContentType="image/sv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64" r:id="rId8"/>
    <p:sldId id="268" r:id="rId9"/>
    <p:sldId id="269" r:id="rId10"/>
    <p:sldId id="265" r:id="rId11"/>
    <p:sldId id="266" r:id="rId12"/>
    <p:sldId id="267" r:id="rId13"/>
    <p:sldId id="270"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88" d="100"/>
          <a:sy n="88" d="100"/>
        </p:scale>
        <p:origin x="-466"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pl-PL"/>
              <a:t>Kliknij, aby edytować styl</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lvl1pPr algn="l">
              <a:defRPr/>
            </a:lvl1p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pPr/>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091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1244256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pl-PL"/>
              <a:t>Kliknij, aby edytować styl</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pPr/>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18058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1324017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pl-PL"/>
              <a:t>Kliknij, aby edytować styl</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B850FF-6169-4056-8077-06FFA93A5366}" type="slidenum">
              <a:rPr lang="en-US" smtClean="0"/>
              <a:pPr/>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48660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pl-PL"/>
              <a:t>Kliknij, aby edytować styl</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682279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l-PL"/>
              <a:t>Kliknij, aby edytować styl</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024128" y="2967788"/>
            <a:ext cx="4754880" cy="3341572"/>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pl-PL"/>
              <a:t>Kliknij, aby edytować style wzorca tekstu</a:t>
            </a:r>
          </a:p>
        </p:txBody>
      </p:sp>
      <p:sp>
        <p:nvSpPr>
          <p:cNvPr id="6" name="Content Placeholder 5"/>
          <p:cNvSpPr>
            <a:spLocks noGrp="1"/>
          </p:cNvSpPr>
          <p:nvPr>
            <p:ph sz="quarter" idx="4"/>
          </p:nvPr>
        </p:nvSpPr>
        <p:spPr>
          <a:xfrm>
            <a:off x="5990888" y="2967788"/>
            <a:ext cx="4754880" cy="3341572"/>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268420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215403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3601707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pl-PL"/>
              <a:t>Kliknij, aby edytować styl</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xmlns="" val="265166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pl-PL"/>
              <a:t>Kliknij, aby edytować styl</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0DAF61AA-5A98-4049-A93E-477E5505141A}" type="datetimeFigureOut">
              <a:rPr lang="en-US" smtClean="0"/>
              <a:pPr/>
              <a:t>6/23/2022</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B850FF-6169-4056-8077-06FFA93A5366}" type="slidenum">
              <a:rPr lang="en-US" smtClean="0"/>
              <a:pPr/>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73569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DAF61AA-5A98-4049-A93E-477E5505141A}" type="datetimeFigureOut">
              <a:rPr lang="en-US" smtClean="0"/>
              <a:pPr/>
              <a:t>6/23/2022</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3B850FF-6169-4056-8077-06FFA93A5366}" type="slidenum">
              <a:rPr lang="en-US" smtClean="0"/>
              <a:pPr/>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868421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D27BCF5-3359-4419-9B63-9813C2DF52E0}"/>
              </a:ext>
            </a:extLst>
          </p:cNvPr>
          <p:cNvSpPr>
            <a:spLocks noGrp="1"/>
          </p:cNvSpPr>
          <p:nvPr>
            <p:ph type="ctrTitle"/>
          </p:nvPr>
        </p:nvSpPr>
        <p:spPr>
          <a:xfrm>
            <a:off x="996275" y="3511570"/>
            <a:ext cx="10190071" cy="2076332"/>
          </a:xfrm>
        </p:spPr>
        <p:txBody>
          <a:bodyPr anchor="t">
            <a:normAutofit/>
          </a:bodyPr>
          <a:lstStyle/>
          <a:p>
            <a:endParaRPr lang="pl-PL" sz="5400" dirty="0">
              <a:solidFill>
                <a:srgbClr val="FFFFFF"/>
              </a:solidFill>
            </a:endParaRPr>
          </a:p>
        </p:txBody>
      </p:sp>
      <p:sp>
        <p:nvSpPr>
          <p:cNvPr id="3" name="Podtytuł 2">
            <a:extLst>
              <a:ext uri="{FF2B5EF4-FFF2-40B4-BE49-F238E27FC236}">
                <a16:creationId xmlns:a16="http://schemas.microsoft.com/office/drawing/2014/main" xmlns="" id="{25185173-4088-460F-96AB-D57463267F75}"/>
              </a:ext>
            </a:extLst>
          </p:cNvPr>
          <p:cNvSpPr>
            <a:spLocks noGrp="1"/>
          </p:cNvSpPr>
          <p:nvPr>
            <p:ph type="subTitle" idx="1"/>
          </p:nvPr>
        </p:nvSpPr>
        <p:spPr>
          <a:xfrm>
            <a:off x="1218708" y="2228760"/>
            <a:ext cx="9781327" cy="1117667"/>
          </a:xfrm>
        </p:spPr>
        <p:txBody>
          <a:bodyPr anchor="b">
            <a:noAutofit/>
          </a:bodyPr>
          <a:lstStyle/>
          <a:p>
            <a:r>
              <a:rPr lang="pl-PL" sz="8000" dirty="0">
                <a:solidFill>
                  <a:srgbClr val="002060"/>
                </a:solidFill>
              </a:rPr>
              <a:t>PODATKI</a:t>
            </a:r>
          </a:p>
        </p:txBody>
      </p:sp>
    </p:spTree>
    <p:extLst>
      <p:ext uri="{BB962C8B-B14F-4D97-AF65-F5344CB8AC3E}">
        <p14:creationId xmlns:p14="http://schemas.microsoft.com/office/powerpoint/2010/main" xmlns="" val="2353260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2F9755E-3040-4F0C-897B-1082EE862398}"/>
              </a:ext>
            </a:extLst>
          </p:cNvPr>
          <p:cNvSpPr>
            <a:spLocks noGrp="1"/>
          </p:cNvSpPr>
          <p:nvPr>
            <p:ph type="title"/>
          </p:nvPr>
        </p:nvSpPr>
        <p:spPr/>
        <p:txBody>
          <a:bodyPr>
            <a:normAutofit/>
          </a:bodyPr>
          <a:lstStyle/>
          <a:p>
            <a:r>
              <a:rPr lang="pl-PL" sz="5400" dirty="0"/>
              <a:t>Kryterium przedmiotowe</a:t>
            </a:r>
          </a:p>
        </p:txBody>
      </p:sp>
      <p:sp>
        <p:nvSpPr>
          <p:cNvPr id="3" name="Symbol zastępczy zawartości 2">
            <a:extLst>
              <a:ext uri="{FF2B5EF4-FFF2-40B4-BE49-F238E27FC236}">
                <a16:creationId xmlns:a16="http://schemas.microsoft.com/office/drawing/2014/main" xmlns="" id="{57C6993B-755A-4165-B1C0-445A0CDD2A0A}"/>
              </a:ext>
            </a:extLst>
          </p:cNvPr>
          <p:cNvSpPr>
            <a:spLocks noGrp="1"/>
          </p:cNvSpPr>
          <p:nvPr>
            <p:ph idx="1"/>
          </p:nvPr>
        </p:nvSpPr>
        <p:spPr/>
        <p:txBody>
          <a:bodyPr>
            <a:normAutofit fontScale="85000" lnSpcReduction="10000"/>
          </a:bodyPr>
          <a:lstStyle/>
          <a:p>
            <a:pPr marL="0" indent="0">
              <a:buNone/>
            </a:pPr>
            <a:r>
              <a:rPr lang="pl-PL" sz="2400" dirty="0"/>
              <a:t>Zgodnie z tym kryterium wyróżnia się: </a:t>
            </a:r>
          </a:p>
          <a:p>
            <a:pPr marL="0" indent="0">
              <a:buNone/>
            </a:pPr>
            <a:r>
              <a:rPr lang="pl-PL" sz="2200" b="1" dirty="0"/>
              <a:t>·</a:t>
            </a:r>
            <a:r>
              <a:rPr lang="pl-PL" sz="2200" dirty="0"/>
              <a:t> </a:t>
            </a:r>
            <a:r>
              <a:rPr lang="pl-PL" sz="2200" b="1" dirty="0"/>
              <a:t>podatki przychodowe</a:t>
            </a:r>
            <a:r>
              <a:rPr lang="pl-PL" sz="2200" dirty="0"/>
              <a:t>- pobierane są od przychodów osiąganych przez rozmaite podmioty w wyniku prowadzonej przez te podmioty działalności </a:t>
            </a:r>
            <a:r>
              <a:rPr lang="pl-PL" sz="2200" dirty="0" err="1"/>
              <a:t>gospodarczej.Jest</a:t>
            </a:r>
            <a:r>
              <a:rPr lang="pl-PL" sz="2200" dirty="0"/>
              <a:t> to np. podatek od wartości dodanej VAT.</a:t>
            </a:r>
            <a:br>
              <a:rPr lang="pl-PL" sz="2200" dirty="0"/>
            </a:br>
            <a:r>
              <a:rPr lang="pl-PL" sz="2200" b="1" dirty="0"/>
              <a:t>·</a:t>
            </a:r>
            <a:r>
              <a:rPr lang="pl-PL" sz="2200" dirty="0"/>
              <a:t> </a:t>
            </a:r>
            <a:r>
              <a:rPr lang="pl-PL" sz="2200" b="1" dirty="0"/>
              <a:t>podatki dochodowe-  </a:t>
            </a:r>
            <a:r>
              <a:rPr lang="pl-PL" sz="2200" dirty="0"/>
              <a:t>przedmiotem opodatkowania w podatkach dochodowych jest dochód uzyskany z działalności zarobkowej. Są to różnice między przychodem a kosztami jego uzyskania. Zaliczamy tu podatek dochodowy od osób fizycznych oraz podatek dochodowy od osób prawnych.</a:t>
            </a:r>
            <a:br>
              <a:rPr lang="pl-PL" sz="2200" dirty="0"/>
            </a:br>
            <a:r>
              <a:rPr lang="pl-PL" sz="2200" b="1" dirty="0"/>
              <a:t>·</a:t>
            </a:r>
            <a:r>
              <a:rPr lang="pl-PL" sz="2200" dirty="0"/>
              <a:t> </a:t>
            </a:r>
            <a:r>
              <a:rPr lang="pl-PL" sz="2200" b="1" dirty="0"/>
              <a:t>podatki majątkowe- </a:t>
            </a:r>
            <a:r>
              <a:rPr lang="pl-PL" sz="2200" dirty="0"/>
              <a:t>wymierzane są od wartości majątku, zmian praw majątkowych oraz od przyrostu wartości majątku. Są to np. podatek od środków transportu czy też rolny.</a:t>
            </a:r>
            <a:br>
              <a:rPr lang="pl-PL" sz="2200" dirty="0"/>
            </a:br>
            <a:r>
              <a:rPr lang="pl-PL" sz="2200" b="1" dirty="0"/>
              <a:t>· podatki od wydatków (lub kosztów) nazywane także konsumpcyjnymi- </a:t>
            </a:r>
            <a:r>
              <a:rPr lang="pl-PL" sz="2200" dirty="0"/>
              <a:t>podatnikami</a:t>
            </a:r>
            <a:r>
              <a:rPr lang="pl-PL" sz="2200" b="1" dirty="0"/>
              <a:t> </a:t>
            </a:r>
            <a:r>
              <a:rPr lang="pl-PL" sz="2200" dirty="0"/>
              <a:t>tych podatków są jednostki gospodarcze dokonujące obrotu towarami i usługami, natomiast faktyczny ciężar ponoszą odbiorcy finalni, którymi są przede wszystkim gospodarstwa domowe. Zaliczamy do nich np. podatek od towarów i usług, podatek akcyzowy oraz podatek od gier.</a:t>
            </a:r>
          </a:p>
        </p:txBody>
      </p:sp>
    </p:spTree>
    <p:extLst>
      <p:ext uri="{BB962C8B-B14F-4D97-AF65-F5344CB8AC3E}">
        <p14:creationId xmlns:p14="http://schemas.microsoft.com/office/powerpoint/2010/main" xmlns="" val="456040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ADFB20C-C501-4560-9FB9-6BD8A5622701}"/>
              </a:ext>
            </a:extLst>
          </p:cNvPr>
          <p:cNvSpPr>
            <a:spLocks noGrp="1"/>
          </p:cNvSpPr>
          <p:nvPr>
            <p:ph type="title"/>
          </p:nvPr>
        </p:nvSpPr>
        <p:spPr/>
        <p:txBody>
          <a:bodyPr>
            <a:normAutofit/>
          </a:bodyPr>
          <a:lstStyle/>
          <a:p>
            <a:r>
              <a:rPr lang="pl-PL" sz="5400" dirty="0"/>
              <a:t>Kryterium podmiotowe</a:t>
            </a:r>
          </a:p>
        </p:txBody>
      </p:sp>
      <p:sp>
        <p:nvSpPr>
          <p:cNvPr id="3" name="Symbol zastępczy zawartości 2">
            <a:extLst>
              <a:ext uri="{FF2B5EF4-FFF2-40B4-BE49-F238E27FC236}">
                <a16:creationId xmlns:a16="http://schemas.microsoft.com/office/drawing/2014/main" xmlns="" id="{0136B9DA-77DF-4A3F-A149-8A9DD13BD2FE}"/>
              </a:ext>
            </a:extLst>
          </p:cNvPr>
          <p:cNvSpPr>
            <a:spLocks noGrp="1"/>
          </p:cNvSpPr>
          <p:nvPr>
            <p:ph idx="1"/>
          </p:nvPr>
        </p:nvSpPr>
        <p:spPr/>
        <p:txBody>
          <a:bodyPr>
            <a:normAutofit/>
          </a:bodyPr>
          <a:lstStyle/>
          <a:p>
            <a:pPr marL="0" indent="0">
              <a:buNone/>
            </a:pPr>
            <a:r>
              <a:rPr lang="pl-PL" sz="2400" dirty="0"/>
              <a:t>Zgodnie z tym kryterium wyróżnia się:</a:t>
            </a:r>
          </a:p>
          <a:p>
            <a:pPr marL="0" indent="0">
              <a:buNone/>
            </a:pPr>
            <a:r>
              <a:rPr lang="pl-PL" sz="2400" b="1" dirty="0"/>
              <a:t>·</a:t>
            </a:r>
            <a:r>
              <a:rPr lang="pl-PL" sz="2400" dirty="0"/>
              <a:t> </a:t>
            </a:r>
            <a:r>
              <a:rPr lang="pl-PL" sz="2400" b="1" i="0" dirty="0">
                <a:solidFill>
                  <a:srgbClr val="444444"/>
                </a:solidFill>
                <a:effectLst/>
                <a:latin typeface="Open Sans"/>
              </a:rPr>
              <a:t>osoby prawne </a:t>
            </a:r>
            <a:r>
              <a:rPr lang="pl-PL" sz="2400" b="0" i="0" dirty="0">
                <a:solidFill>
                  <a:srgbClr val="444444"/>
                </a:solidFill>
                <a:effectLst/>
                <a:latin typeface="Open Sans"/>
              </a:rPr>
              <a:t>- regulują zasadniczo podatki powiązane z prowadzeniem działalności gospodarczej, np. podatek dochodowy.</a:t>
            </a:r>
            <a:br>
              <a:rPr lang="pl-PL" sz="2400" b="0" i="0" dirty="0">
                <a:solidFill>
                  <a:srgbClr val="444444"/>
                </a:solidFill>
                <a:effectLst/>
                <a:latin typeface="Open Sans"/>
              </a:rPr>
            </a:br>
            <a:r>
              <a:rPr lang="pl-PL" sz="2400" b="1" dirty="0"/>
              <a:t>·</a:t>
            </a:r>
            <a:r>
              <a:rPr lang="pl-PL" sz="2400" dirty="0"/>
              <a:t> </a:t>
            </a:r>
            <a:r>
              <a:rPr lang="pl-PL" sz="2400" b="1" i="0" dirty="0">
                <a:solidFill>
                  <a:srgbClr val="444444"/>
                </a:solidFill>
                <a:effectLst/>
                <a:latin typeface="Open Sans"/>
              </a:rPr>
              <a:t>osoby fizyczne</a:t>
            </a:r>
            <a:r>
              <a:rPr lang="pl-PL" sz="2400" b="0" i="0" dirty="0">
                <a:solidFill>
                  <a:srgbClr val="444444"/>
                </a:solidFill>
                <a:effectLst/>
                <a:latin typeface="Open Sans"/>
              </a:rPr>
              <a:t> - są one obciążone podatkiem dochodowym, od środków transportu, od spadków i darowizn oraz podatkiem od nieruchomości.</a:t>
            </a:r>
            <a:r>
              <a:rPr lang="pl-PL" sz="2400" dirty="0"/>
              <a:t/>
            </a:r>
            <a:br>
              <a:rPr lang="pl-PL" sz="2400" dirty="0"/>
            </a:br>
            <a:endParaRPr lang="pl-PL" sz="2400" dirty="0"/>
          </a:p>
        </p:txBody>
      </p:sp>
      <p:pic>
        <p:nvPicPr>
          <p:cNvPr id="4" name="Obraz 3">
            <a:extLst>
              <a:ext uri="{FF2B5EF4-FFF2-40B4-BE49-F238E27FC236}">
                <a16:creationId xmlns:a16="http://schemas.microsoft.com/office/drawing/2014/main" xmlns="" id="{95AEA6DA-D72B-4D3E-BAA9-661EC07509A6}"/>
              </a:ext>
            </a:extLst>
          </p:cNvPr>
          <p:cNvPicPr>
            <a:picLocks noChangeAspect="1"/>
          </p:cNvPicPr>
          <p:nvPr/>
        </p:nvPicPr>
        <p:blipFill>
          <a:blip r:embed="rId2"/>
          <a:stretch>
            <a:fillRect/>
          </a:stretch>
        </p:blipFill>
        <p:spPr>
          <a:xfrm>
            <a:off x="4554399" y="4108175"/>
            <a:ext cx="3711645" cy="2604052"/>
          </a:xfrm>
          <a:prstGeom prst="rect">
            <a:avLst/>
          </a:prstGeom>
        </p:spPr>
      </p:pic>
    </p:spTree>
    <p:extLst>
      <p:ext uri="{BB962C8B-B14F-4D97-AF65-F5344CB8AC3E}">
        <p14:creationId xmlns:p14="http://schemas.microsoft.com/office/powerpoint/2010/main" xmlns="" val="219044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D3A02C2-1899-4171-8526-3B1ED2768B19}"/>
              </a:ext>
            </a:extLst>
          </p:cNvPr>
          <p:cNvSpPr>
            <a:spLocks noGrp="1"/>
          </p:cNvSpPr>
          <p:nvPr>
            <p:ph type="title"/>
          </p:nvPr>
        </p:nvSpPr>
        <p:spPr/>
        <p:txBody>
          <a:bodyPr>
            <a:normAutofit/>
          </a:bodyPr>
          <a:lstStyle/>
          <a:p>
            <a:r>
              <a:rPr lang="pl-PL" sz="4800" dirty="0"/>
              <a:t>Podatki bezpośrednie i pośrednie</a:t>
            </a:r>
          </a:p>
        </p:txBody>
      </p:sp>
      <p:sp>
        <p:nvSpPr>
          <p:cNvPr id="3" name="Symbol zastępczy zawartości 2">
            <a:extLst>
              <a:ext uri="{FF2B5EF4-FFF2-40B4-BE49-F238E27FC236}">
                <a16:creationId xmlns:a16="http://schemas.microsoft.com/office/drawing/2014/main" xmlns="" id="{2E2E22F8-B40E-49A1-8D3F-22C07D226331}"/>
              </a:ext>
            </a:extLst>
          </p:cNvPr>
          <p:cNvSpPr>
            <a:spLocks noGrp="1"/>
          </p:cNvSpPr>
          <p:nvPr>
            <p:ph idx="1"/>
          </p:nvPr>
        </p:nvSpPr>
        <p:spPr/>
        <p:txBody>
          <a:bodyPr>
            <a:normAutofit/>
          </a:bodyPr>
          <a:lstStyle/>
          <a:p>
            <a:r>
              <a:rPr lang="pl-PL" sz="2400" b="1" dirty="0"/>
              <a:t>Podatki bezpośrednie </a:t>
            </a:r>
            <a:r>
              <a:rPr lang="pl-PL" sz="2400" dirty="0"/>
              <a:t>to takie podatki, których ciężar ponosi bezpośrednio ten podmiot, na który podatek jest nakładany, czyli takie podatki, które obciążają bezpośrednio dochód lub majątek podatnika. Opodatkowaniu podlegają dochody podatnika oraz posiadany przez niego majątek.</a:t>
            </a:r>
          </a:p>
          <a:p>
            <a:r>
              <a:rPr lang="pl-PL" sz="2400" b="1" dirty="0"/>
              <a:t>Podatkami pośrednimi </a:t>
            </a:r>
            <a:r>
              <a:rPr lang="pl-PL" sz="2400" dirty="0"/>
              <a:t>nazywamy takie, które wprawdzie są płacone przez podatników, lecz ich ciężar w całości lub w części ponoszą osoby trzecie, a więc sięgają do dochodu lub majątku nie wprost, ale poprzez przychód, konsumpcję itp.</a:t>
            </a:r>
          </a:p>
        </p:txBody>
      </p:sp>
    </p:spTree>
    <p:extLst>
      <p:ext uri="{BB962C8B-B14F-4D97-AF65-F5344CB8AC3E}">
        <p14:creationId xmlns:p14="http://schemas.microsoft.com/office/powerpoint/2010/main" xmlns="" val="3898867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C4017A6-3374-4F2D-A300-A4AF24A4A6DA}"/>
              </a:ext>
            </a:extLst>
          </p:cNvPr>
          <p:cNvSpPr>
            <a:spLocks noGrp="1"/>
          </p:cNvSpPr>
          <p:nvPr>
            <p:ph type="title"/>
          </p:nvPr>
        </p:nvSpPr>
        <p:spPr/>
        <p:txBody>
          <a:bodyPr/>
          <a:lstStyle/>
          <a:p>
            <a:r>
              <a:rPr lang="pl-PL" dirty="0"/>
              <a:t>Schemat</a:t>
            </a:r>
          </a:p>
        </p:txBody>
      </p:sp>
      <p:pic>
        <p:nvPicPr>
          <p:cNvPr id="1026" name="Picture 2" descr="RODZAJE PODATKÓW Przygotowała: Magdalena Zawilińska. - ppt pobierz">
            <a:extLst>
              <a:ext uri="{FF2B5EF4-FFF2-40B4-BE49-F238E27FC236}">
                <a16:creationId xmlns:a16="http://schemas.microsoft.com/office/drawing/2014/main" xmlns="" id="{5E529C15-F147-4FB7-8036-586149030AB7}"/>
              </a:ext>
            </a:extLst>
          </p:cNvPr>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67409" y="-26505"/>
            <a:ext cx="10270435" cy="671885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35974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7FFB08C5-9812-030E-31F8-23A2C536717D}"/>
              </a:ext>
            </a:extLst>
          </p:cNvPr>
          <p:cNvSpPr>
            <a:spLocks noGrp="1"/>
          </p:cNvSpPr>
          <p:nvPr>
            <p:ph type="title"/>
          </p:nvPr>
        </p:nvSpPr>
        <p:spPr/>
        <p:txBody>
          <a:bodyPr/>
          <a:lstStyle/>
          <a:p>
            <a:r>
              <a:rPr lang="pl-PL"/>
              <a:t>Dawid Kamień 3 GF</a:t>
            </a:r>
          </a:p>
        </p:txBody>
      </p:sp>
      <p:sp>
        <p:nvSpPr>
          <p:cNvPr id="3" name="Symbol zastępczy zawartości 2">
            <a:extLst>
              <a:ext uri="{FF2B5EF4-FFF2-40B4-BE49-F238E27FC236}">
                <a16:creationId xmlns:a16="http://schemas.microsoft.com/office/drawing/2014/main" xmlns="" id="{BA3E283D-242D-BD36-AD6C-880D1A60EFD9}"/>
              </a:ext>
            </a:extLst>
          </p:cNvPr>
          <p:cNvSpPr>
            <a:spLocks noGrp="1"/>
          </p:cNvSpPr>
          <p:nvPr>
            <p:ph idx="1"/>
          </p:nvPr>
        </p:nvSpPr>
        <p:spPr/>
        <p:txBody>
          <a:bodyPr/>
          <a:lstStyle/>
          <a:p>
            <a:endParaRPr lang="pl-PL"/>
          </a:p>
        </p:txBody>
      </p:sp>
    </p:spTree>
    <p:extLst>
      <p:ext uri="{BB962C8B-B14F-4D97-AF65-F5344CB8AC3E}">
        <p14:creationId xmlns:p14="http://schemas.microsoft.com/office/powerpoint/2010/main" xmlns="" val="731126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E6B1A3F-A782-4621-94D8-81E3D3E1FAAA}"/>
              </a:ext>
            </a:extLst>
          </p:cNvPr>
          <p:cNvSpPr>
            <a:spLocks noGrp="1"/>
          </p:cNvSpPr>
          <p:nvPr>
            <p:ph type="title"/>
          </p:nvPr>
        </p:nvSpPr>
        <p:spPr/>
        <p:txBody>
          <a:bodyPr>
            <a:normAutofit/>
          </a:bodyPr>
          <a:lstStyle/>
          <a:p>
            <a:r>
              <a:rPr lang="pl-PL" sz="5400" dirty="0"/>
              <a:t>Co to jest podatek?</a:t>
            </a:r>
          </a:p>
        </p:txBody>
      </p:sp>
      <p:sp>
        <p:nvSpPr>
          <p:cNvPr id="3" name="Symbol zastępczy zawartości 2">
            <a:extLst>
              <a:ext uri="{FF2B5EF4-FFF2-40B4-BE49-F238E27FC236}">
                <a16:creationId xmlns:a16="http://schemas.microsoft.com/office/drawing/2014/main" xmlns="" id="{C69E381E-D848-4D6D-ADB0-84626533D3DF}"/>
              </a:ext>
            </a:extLst>
          </p:cNvPr>
          <p:cNvSpPr>
            <a:spLocks noGrp="1"/>
          </p:cNvSpPr>
          <p:nvPr>
            <p:ph idx="1"/>
          </p:nvPr>
        </p:nvSpPr>
        <p:spPr/>
        <p:txBody>
          <a:bodyPr/>
          <a:lstStyle/>
          <a:p>
            <a:pPr algn="l"/>
            <a:r>
              <a:rPr lang="pl-PL" b="0" i="0" dirty="0">
                <a:solidFill>
                  <a:srgbClr val="000000"/>
                </a:solidFill>
                <a:effectLst/>
              </a:rPr>
              <a:t>Podatkiem jest publicznoprawne, nieodpłatne, przymusowe oraz bezzwrotne świadczenie pieniężne na rzecz państwa, gminy, powiatu czy województwa. Podatki stanowią główne źródło dochodów państwa oraz umożliwiają finansowanie jego działalności. Dzięki podatkom państwo np. opłaca szkoły, szpitale, budowę dróg czy wspiera najuboższych. Każdy, kto znajduje się w sytuacji objętej podatkiem, ma obowiązek go zapłacić.</a:t>
            </a:r>
          </a:p>
          <a:p>
            <a:endParaRPr lang="pl-PL" dirty="0"/>
          </a:p>
        </p:txBody>
      </p:sp>
    </p:spTree>
    <p:extLst>
      <p:ext uri="{BB962C8B-B14F-4D97-AF65-F5344CB8AC3E}">
        <p14:creationId xmlns:p14="http://schemas.microsoft.com/office/powerpoint/2010/main" xmlns="" val="1225991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E94AFE2-CD5B-4C5B-9BFF-46144C7DB81E}"/>
              </a:ext>
            </a:extLst>
          </p:cNvPr>
          <p:cNvSpPr>
            <a:spLocks noGrp="1"/>
          </p:cNvSpPr>
          <p:nvPr>
            <p:ph type="title"/>
          </p:nvPr>
        </p:nvSpPr>
        <p:spPr/>
        <p:txBody>
          <a:bodyPr>
            <a:normAutofit/>
          </a:bodyPr>
          <a:lstStyle/>
          <a:p>
            <a:pPr algn="ctr"/>
            <a:r>
              <a:rPr lang="pl-PL" sz="5400" dirty="0"/>
              <a:t>Podmiot podatku</a:t>
            </a:r>
          </a:p>
        </p:txBody>
      </p:sp>
      <p:sp>
        <p:nvSpPr>
          <p:cNvPr id="3" name="Symbol zastępczy tekstu 2">
            <a:extLst>
              <a:ext uri="{FF2B5EF4-FFF2-40B4-BE49-F238E27FC236}">
                <a16:creationId xmlns:a16="http://schemas.microsoft.com/office/drawing/2014/main" xmlns="" id="{2DC98486-817E-4C41-8994-C864DF776927}"/>
              </a:ext>
            </a:extLst>
          </p:cNvPr>
          <p:cNvSpPr>
            <a:spLocks noGrp="1"/>
          </p:cNvSpPr>
          <p:nvPr>
            <p:ph type="body" idx="1"/>
          </p:nvPr>
        </p:nvSpPr>
        <p:spPr/>
        <p:txBody>
          <a:bodyPr>
            <a:normAutofit/>
          </a:bodyPr>
          <a:lstStyle/>
          <a:p>
            <a:pPr algn="ctr"/>
            <a:r>
              <a:rPr lang="pl-PL" sz="3200" dirty="0"/>
              <a:t>Czynny</a:t>
            </a:r>
          </a:p>
        </p:txBody>
      </p:sp>
      <p:sp>
        <p:nvSpPr>
          <p:cNvPr id="4" name="Symbol zastępczy zawartości 3">
            <a:extLst>
              <a:ext uri="{FF2B5EF4-FFF2-40B4-BE49-F238E27FC236}">
                <a16:creationId xmlns:a16="http://schemas.microsoft.com/office/drawing/2014/main" xmlns="" id="{3A50DC27-B916-4A6D-84C6-D418B3A2CC8D}"/>
              </a:ext>
            </a:extLst>
          </p:cNvPr>
          <p:cNvSpPr>
            <a:spLocks noGrp="1"/>
          </p:cNvSpPr>
          <p:nvPr>
            <p:ph sz="half" idx="2"/>
          </p:nvPr>
        </p:nvSpPr>
        <p:spPr/>
        <p:txBody>
          <a:bodyPr/>
          <a:lstStyle/>
          <a:p>
            <a:r>
              <a:rPr lang="pl-PL" dirty="0"/>
              <a:t>podmiotem czynnym jest państwo reprezentowane przez Skarb Państwa, a także jednostki samorządu terytorialnego, czyli gmina, powiat, województwo.</a:t>
            </a:r>
          </a:p>
        </p:txBody>
      </p:sp>
      <p:sp>
        <p:nvSpPr>
          <p:cNvPr id="5" name="Symbol zastępczy tekstu 4">
            <a:extLst>
              <a:ext uri="{FF2B5EF4-FFF2-40B4-BE49-F238E27FC236}">
                <a16:creationId xmlns:a16="http://schemas.microsoft.com/office/drawing/2014/main" xmlns="" id="{6E2A4DB3-0417-4BF3-AE67-BCEB036F66C3}"/>
              </a:ext>
            </a:extLst>
          </p:cNvPr>
          <p:cNvSpPr>
            <a:spLocks noGrp="1"/>
          </p:cNvSpPr>
          <p:nvPr>
            <p:ph type="body" sz="quarter" idx="3"/>
          </p:nvPr>
        </p:nvSpPr>
        <p:spPr/>
        <p:txBody>
          <a:bodyPr>
            <a:normAutofit/>
          </a:bodyPr>
          <a:lstStyle/>
          <a:p>
            <a:pPr algn="ctr"/>
            <a:r>
              <a:rPr lang="pl-PL" sz="3200" dirty="0"/>
              <a:t>Bierny</a:t>
            </a:r>
          </a:p>
        </p:txBody>
      </p:sp>
      <p:sp>
        <p:nvSpPr>
          <p:cNvPr id="6" name="Symbol zastępczy zawartości 5">
            <a:extLst>
              <a:ext uri="{FF2B5EF4-FFF2-40B4-BE49-F238E27FC236}">
                <a16:creationId xmlns:a16="http://schemas.microsoft.com/office/drawing/2014/main" xmlns="" id="{1F2CF240-EB89-408E-A115-812DBBC70E9C}"/>
              </a:ext>
            </a:extLst>
          </p:cNvPr>
          <p:cNvSpPr>
            <a:spLocks noGrp="1"/>
          </p:cNvSpPr>
          <p:nvPr>
            <p:ph sz="quarter" idx="4"/>
          </p:nvPr>
        </p:nvSpPr>
        <p:spPr/>
        <p:txBody>
          <a:bodyPr/>
          <a:lstStyle/>
          <a:p>
            <a:r>
              <a:rPr lang="pl-PL" dirty="0"/>
              <a:t>podmiot, który uiszcza podatek bądź jest zobowiązany do jego uiszczenia.</a:t>
            </a:r>
          </a:p>
        </p:txBody>
      </p:sp>
    </p:spTree>
    <p:extLst>
      <p:ext uri="{BB962C8B-B14F-4D97-AF65-F5344CB8AC3E}">
        <p14:creationId xmlns:p14="http://schemas.microsoft.com/office/powerpoint/2010/main" xmlns="" val="464044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FE3263B-A023-4B04-818E-CCAB58E4FCA4}"/>
              </a:ext>
            </a:extLst>
          </p:cNvPr>
          <p:cNvSpPr>
            <a:spLocks noGrp="1"/>
          </p:cNvSpPr>
          <p:nvPr>
            <p:ph type="title"/>
          </p:nvPr>
        </p:nvSpPr>
        <p:spPr/>
        <p:txBody>
          <a:bodyPr>
            <a:normAutofit/>
          </a:bodyPr>
          <a:lstStyle/>
          <a:p>
            <a:r>
              <a:rPr lang="pl-PL" sz="5400" dirty="0"/>
              <a:t>Kim jest podatnik?</a:t>
            </a:r>
          </a:p>
        </p:txBody>
      </p:sp>
      <p:sp>
        <p:nvSpPr>
          <p:cNvPr id="3" name="Symbol zastępczy zawartości 2">
            <a:extLst>
              <a:ext uri="{FF2B5EF4-FFF2-40B4-BE49-F238E27FC236}">
                <a16:creationId xmlns:a16="http://schemas.microsoft.com/office/drawing/2014/main" xmlns="" id="{EF1AE1FC-8109-40AE-9C35-C089DE2EE1FA}"/>
              </a:ext>
            </a:extLst>
          </p:cNvPr>
          <p:cNvSpPr>
            <a:spLocks noGrp="1"/>
          </p:cNvSpPr>
          <p:nvPr>
            <p:ph idx="1"/>
          </p:nvPr>
        </p:nvSpPr>
        <p:spPr/>
        <p:txBody>
          <a:bodyPr/>
          <a:lstStyle/>
          <a:p>
            <a:r>
              <a:rPr lang="pl-PL" b="0" i="0" dirty="0">
                <a:solidFill>
                  <a:srgbClr val="222222"/>
                </a:solidFill>
                <a:effectLst/>
              </a:rPr>
              <a:t>Zgodnie z art. 7 § 1 ustawy Ordynacja podatkowa podatnikiem jest osoba fizyczna, osoba prawna lub jednostka organizacyjna niemająca osobowości prawnej, podlegająca na mocy ustaw podatkowych obowiązkowi podatkowemu. O tym, czy dany podmiot stanie się podatnikiem, w ostatecznym rezultacie można rozstrzygnąć na gruncie ustaw podatkowych normujących określone podatki.</a:t>
            </a:r>
            <a:endParaRPr lang="pl-PL" dirty="0"/>
          </a:p>
        </p:txBody>
      </p:sp>
    </p:spTree>
    <p:extLst>
      <p:ext uri="{BB962C8B-B14F-4D97-AF65-F5344CB8AC3E}">
        <p14:creationId xmlns:p14="http://schemas.microsoft.com/office/powerpoint/2010/main" xmlns="" val="2702317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157CE93-A337-400B-B4CA-0E08D315BAA3}"/>
              </a:ext>
            </a:extLst>
          </p:cNvPr>
          <p:cNvSpPr>
            <a:spLocks noGrp="1"/>
          </p:cNvSpPr>
          <p:nvPr>
            <p:ph type="title"/>
          </p:nvPr>
        </p:nvSpPr>
        <p:spPr/>
        <p:txBody>
          <a:bodyPr>
            <a:normAutofit/>
          </a:bodyPr>
          <a:lstStyle/>
          <a:p>
            <a:r>
              <a:rPr lang="pl-PL" sz="5400" dirty="0"/>
              <a:t>Kim jest płatnik?</a:t>
            </a:r>
          </a:p>
        </p:txBody>
      </p:sp>
      <p:sp>
        <p:nvSpPr>
          <p:cNvPr id="3" name="Symbol zastępczy zawartości 2">
            <a:extLst>
              <a:ext uri="{FF2B5EF4-FFF2-40B4-BE49-F238E27FC236}">
                <a16:creationId xmlns:a16="http://schemas.microsoft.com/office/drawing/2014/main" xmlns="" id="{12B7519B-5E7B-4EB4-B8AC-ABE513880FD0}"/>
              </a:ext>
            </a:extLst>
          </p:cNvPr>
          <p:cNvSpPr>
            <a:spLocks noGrp="1"/>
          </p:cNvSpPr>
          <p:nvPr>
            <p:ph idx="1"/>
          </p:nvPr>
        </p:nvSpPr>
        <p:spPr/>
        <p:txBody>
          <a:bodyPr>
            <a:normAutofit/>
          </a:bodyPr>
          <a:lstStyle/>
          <a:p>
            <a:r>
              <a:rPr lang="pl-PL" sz="2400" b="0" i="0" dirty="0">
                <a:solidFill>
                  <a:srgbClr val="222222"/>
                </a:solidFill>
                <a:effectLst/>
              </a:rPr>
              <a:t>Zgodnie z art. 8 Ordynacji podatkowej płatnikiem jest osoba fizyczna, osoba prawna lub jednostka organizacyjna niemająca osobowości prawnej, obowiązana na podstawie przepisów prawa podatkowego do obliczenia i pobrania od podatnika podatku i wpłacenia go we właściwym terminie organowi podatkowemu. Płatnikiem mogą być zarówno osoby fizyczne, osoby prawne, jak i jednostki organizacyjne niemające osobowości prawnej, którym wskazane obowiązki płatnika zostaną powierzone przez ustawodawcę.</a:t>
            </a:r>
            <a:endParaRPr lang="pl-PL" sz="2400" dirty="0"/>
          </a:p>
        </p:txBody>
      </p:sp>
    </p:spTree>
    <p:extLst>
      <p:ext uri="{BB962C8B-B14F-4D97-AF65-F5344CB8AC3E}">
        <p14:creationId xmlns:p14="http://schemas.microsoft.com/office/powerpoint/2010/main" xmlns="" val="1484127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0389667-744A-47C3-9DB8-0309D48A4E74}"/>
              </a:ext>
            </a:extLst>
          </p:cNvPr>
          <p:cNvSpPr>
            <a:spLocks noGrp="1"/>
          </p:cNvSpPr>
          <p:nvPr>
            <p:ph type="title"/>
          </p:nvPr>
        </p:nvSpPr>
        <p:spPr/>
        <p:txBody>
          <a:bodyPr/>
          <a:lstStyle/>
          <a:p>
            <a:r>
              <a:rPr lang="pl-PL" dirty="0"/>
              <a:t>Kim jest inkasent ?</a:t>
            </a:r>
          </a:p>
        </p:txBody>
      </p:sp>
      <p:sp>
        <p:nvSpPr>
          <p:cNvPr id="3" name="Symbol zastępczy zawartości 2">
            <a:extLst>
              <a:ext uri="{FF2B5EF4-FFF2-40B4-BE49-F238E27FC236}">
                <a16:creationId xmlns:a16="http://schemas.microsoft.com/office/drawing/2014/main" xmlns="" id="{5CE74B3F-5854-4E95-A729-71A2DF855874}"/>
              </a:ext>
            </a:extLst>
          </p:cNvPr>
          <p:cNvSpPr>
            <a:spLocks noGrp="1"/>
          </p:cNvSpPr>
          <p:nvPr>
            <p:ph idx="1"/>
          </p:nvPr>
        </p:nvSpPr>
        <p:spPr/>
        <p:txBody>
          <a:bodyPr/>
          <a:lstStyle/>
          <a:p>
            <a:r>
              <a:rPr lang="pl-PL" i="0" dirty="0">
                <a:solidFill>
                  <a:srgbClr val="222222"/>
                </a:solidFill>
                <a:effectLst/>
              </a:rPr>
              <a:t>Inkasentem jest osoba fizyczna, osoba prawna lub jednostka organizacyjna niemająca osobowości prawnej, obowiązana do pobrania od podatnika podatku i wpłacenia go we właściwym terminie organowi podatkowemu.</a:t>
            </a:r>
            <a:endParaRPr lang="pl-PL" dirty="0"/>
          </a:p>
        </p:txBody>
      </p:sp>
      <p:pic>
        <p:nvPicPr>
          <p:cNvPr id="5" name="Grafika 4" descr="Pytania">
            <a:extLst>
              <a:ext uri="{FF2B5EF4-FFF2-40B4-BE49-F238E27FC236}">
                <a16:creationId xmlns:a16="http://schemas.microsoft.com/office/drawing/2014/main" xmlns="" id="{9EB02A8B-C5C6-44E2-8893-55C4F3338525}"/>
              </a:ext>
            </a:extLst>
          </p:cNvPr>
          <p:cNvPicPr>
            <a:picLocks noChangeAspect="1"/>
          </p:cNvPicPr>
          <p:nvPr/>
        </p:nvPicPr>
        <p:blipFill>
          <a:blip r:embed="rId2">
            <a:extLst>
              <a:ext uri="{28A0092B-C50C-407E-A947-70E740481C1C}">
                <a14:useLocalDpi xmlns:a14="http://schemas.microsoft.com/office/drawing/2010/main" xmlns="" val="0"/>
              </a:ext>
              <a:ext uri="{96DAC541-7B7A-43D3-8B79-37D633B846F1}">
                <asvg:svgBlip xmlns:asvg="http://schemas.microsoft.com/office/drawing/2016/SVG/main" xmlns="" r:embed="rId3"/>
              </a:ext>
            </a:extLst>
          </a:blip>
          <a:stretch>
            <a:fillRect/>
          </a:stretch>
        </p:blipFill>
        <p:spPr>
          <a:xfrm>
            <a:off x="6811617" y="3949148"/>
            <a:ext cx="1517375" cy="1567069"/>
          </a:xfrm>
          <a:prstGeom prst="rect">
            <a:avLst/>
          </a:prstGeom>
        </p:spPr>
      </p:pic>
    </p:spTree>
    <p:extLst>
      <p:ext uri="{BB962C8B-B14F-4D97-AF65-F5344CB8AC3E}">
        <p14:creationId xmlns:p14="http://schemas.microsoft.com/office/powerpoint/2010/main" xmlns="" val="2658653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5F38E6C-AC8E-426F-BAEF-9398E8FF1939}"/>
              </a:ext>
            </a:extLst>
          </p:cNvPr>
          <p:cNvSpPr>
            <a:spLocks noGrp="1"/>
          </p:cNvSpPr>
          <p:nvPr>
            <p:ph type="title"/>
          </p:nvPr>
        </p:nvSpPr>
        <p:spPr/>
        <p:txBody>
          <a:bodyPr/>
          <a:lstStyle/>
          <a:p>
            <a:r>
              <a:rPr lang="pl-PL" dirty="0"/>
              <a:t>Klasyfikacja podatków</a:t>
            </a:r>
          </a:p>
        </p:txBody>
      </p:sp>
      <p:sp>
        <p:nvSpPr>
          <p:cNvPr id="3" name="Symbol zastępczy zawartości 2">
            <a:extLst>
              <a:ext uri="{FF2B5EF4-FFF2-40B4-BE49-F238E27FC236}">
                <a16:creationId xmlns:a16="http://schemas.microsoft.com/office/drawing/2014/main" xmlns="" id="{31CFA754-7495-41D1-8DEE-FD621D476089}"/>
              </a:ext>
            </a:extLst>
          </p:cNvPr>
          <p:cNvSpPr>
            <a:spLocks noGrp="1"/>
          </p:cNvSpPr>
          <p:nvPr>
            <p:ph sz="half" idx="1"/>
          </p:nvPr>
        </p:nvSpPr>
        <p:spPr/>
        <p:txBody>
          <a:bodyPr/>
          <a:lstStyle/>
          <a:p>
            <a:pPr marL="457200" lvl="1" indent="0">
              <a:buNone/>
            </a:pPr>
            <a:r>
              <a:rPr lang="pl-PL" dirty="0"/>
              <a:t>Najczęściej występującym podziałem są poniższe kryteria:</a:t>
            </a:r>
            <a:endParaRPr lang="pl-PL" b="1" dirty="0"/>
          </a:p>
          <a:p>
            <a:pPr marL="457200" lvl="1" indent="0">
              <a:buNone/>
            </a:pPr>
            <a:r>
              <a:rPr lang="pl-PL" b="1" dirty="0"/>
              <a:t>- państwowe i samorządowe</a:t>
            </a:r>
            <a:br>
              <a:rPr lang="pl-PL" b="1" dirty="0"/>
            </a:br>
            <a:r>
              <a:rPr lang="pl-PL" b="1" dirty="0"/>
              <a:t>- przedmiotowe i podmiotowe</a:t>
            </a:r>
            <a:br>
              <a:rPr lang="pl-PL" b="1" dirty="0"/>
            </a:br>
            <a:r>
              <a:rPr lang="pl-PL" b="1" dirty="0"/>
              <a:t>- bezpośrednie i pośrednie</a:t>
            </a:r>
          </a:p>
          <a:p>
            <a:endParaRPr lang="pl-PL" dirty="0"/>
          </a:p>
        </p:txBody>
      </p:sp>
      <p:pic>
        <p:nvPicPr>
          <p:cNvPr id="5" name="Symbol zastępczy zawartości 4">
            <a:extLst>
              <a:ext uri="{FF2B5EF4-FFF2-40B4-BE49-F238E27FC236}">
                <a16:creationId xmlns:a16="http://schemas.microsoft.com/office/drawing/2014/main" xmlns="" id="{3566F52E-F32F-4F24-8108-4091FC4EC531}"/>
              </a:ext>
            </a:extLst>
          </p:cNvPr>
          <p:cNvPicPr>
            <a:picLocks noGrp="1" noChangeAspect="1"/>
          </p:cNvPicPr>
          <p:nvPr>
            <p:ph sz="half" idx="2"/>
          </p:nvPr>
        </p:nvPicPr>
        <p:blipFill>
          <a:blip r:embed="rId2"/>
          <a:stretch>
            <a:fillRect/>
          </a:stretch>
        </p:blipFill>
        <p:spPr>
          <a:xfrm>
            <a:off x="6745357" y="1825625"/>
            <a:ext cx="4015408" cy="3912566"/>
          </a:xfrm>
          <a:prstGeom prst="rect">
            <a:avLst/>
          </a:prstGeom>
        </p:spPr>
      </p:pic>
    </p:spTree>
    <p:extLst>
      <p:ext uri="{BB962C8B-B14F-4D97-AF65-F5344CB8AC3E}">
        <p14:creationId xmlns:p14="http://schemas.microsoft.com/office/powerpoint/2010/main" xmlns="" val="3397325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0F62400-0282-4D4F-9348-F73A64985BB6}"/>
              </a:ext>
            </a:extLst>
          </p:cNvPr>
          <p:cNvSpPr>
            <a:spLocks noGrp="1"/>
          </p:cNvSpPr>
          <p:nvPr>
            <p:ph type="title"/>
          </p:nvPr>
        </p:nvSpPr>
        <p:spPr/>
        <p:txBody>
          <a:bodyPr>
            <a:normAutofit/>
          </a:bodyPr>
          <a:lstStyle/>
          <a:p>
            <a:r>
              <a:rPr lang="pl-PL" sz="5400" dirty="0"/>
              <a:t>Podatki państwowe</a:t>
            </a:r>
          </a:p>
        </p:txBody>
      </p:sp>
      <p:sp>
        <p:nvSpPr>
          <p:cNvPr id="3" name="Symbol zastępczy zawartości 2">
            <a:extLst>
              <a:ext uri="{FF2B5EF4-FFF2-40B4-BE49-F238E27FC236}">
                <a16:creationId xmlns:a16="http://schemas.microsoft.com/office/drawing/2014/main" xmlns="" id="{FA24636F-ECB4-423D-9B51-BA46A4F88F32}"/>
              </a:ext>
            </a:extLst>
          </p:cNvPr>
          <p:cNvSpPr>
            <a:spLocks noGrp="1"/>
          </p:cNvSpPr>
          <p:nvPr>
            <p:ph idx="1"/>
          </p:nvPr>
        </p:nvSpPr>
        <p:spPr/>
        <p:txBody>
          <a:bodyPr/>
          <a:lstStyle/>
          <a:p>
            <a:pPr marL="0" indent="0">
              <a:buNone/>
            </a:pPr>
            <a:r>
              <a:rPr lang="pl-PL" dirty="0"/>
              <a:t>Podatki państwowe to podatki, które wpływają tylko do budżetu państwa. Do tego rodzaju podatków zaliczamy:|</a:t>
            </a:r>
            <a:br>
              <a:rPr lang="pl-PL" dirty="0"/>
            </a:br>
            <a:r>
              <a:rPr lang="pl-PL" dirty="0">
                <a:solidFill>
                  <a:schemeClr val="tx1"/>
                </a:solidFill>
              </a:rPr>
              <a:t>-podatek </a:t>
            </a:r>
            <a:r>
              <a:rPr lang="pl-PL" b="0" i="0" dirty="0">
                <a:solidFill>
                  <a:schemeClr val="tx1"/>
                </a:solidFill>
                <a:effectLst/>
              </a:rPr>
              <a:t>od towarów i usług VAT,</a:t>
            </a:r>
            <a:br>
              <a:rPr lang="pl-PL" b="0" i="0" dirty="0">
                <a:solidFill>
                  <a:schemeClr val="tx1"/>
                </a:solidFill>
                <a:effectLst/>
              </a:rPr>
            </a:br>
            <a:r>
              <a:rPr lang="pl-PL" b="0" i="0" dirty="0">
                <a:solidFill>
                  <a:schemeClr val="tx1"/>
                </a:solidFill>
                <a:effectLst/>
              </a:rPr>
              <a:t>-akcyzowy,</a:t>
            </a:r>
            <a:br>
              <a:rPr lang="pl-PL" b="0" i="0" dirty="0">
                <a:solidFill>
                  <a:schemeClr val="tx1"/>
                </a:solidFill>
                <a:effectLst/>
              </a:rPr>
            </a:br>
            <a:r>
              <a:rPr lang="pl-PL" b="0" i="0" dirty="0">
                <a:solidFill>
                  <a:schemeClr val="tx1"/>
                </a:solidFill>
                <a:effectLst/>
              </a:rPr>
              <a:t>-podatek dochodowy od osób prawnych,</a:t>
            </a:r>
            <a:br>
              <a:rPr lang="pl-PL" b="0" i="0" dirty="0">
                <a:solidFill>
                  <a:schemeClr val="tx1"/>
                </a:solidFill>
                <a:effectLst/>
              </a:rPr>
            </a:br>
            <a:r>
              <a:rPr lang="pl-PL" b="0" i="0" dirty="0">
                <a:solidFill>
                  <a:schemeClr val="tx1"/>
                </a:solidFill>
                <a:effectLst/>
              </a:rPr>
              <a:t>-podatek dochodowy od osób fizycznych,</a:t>
            </a:r>
            <a:br>
              <a:rPr lang="pl-PL" b="0" i="0" dirty="0">
                <a:solidFill>
                  <a:schemeClr val="tx1"/>
                </a:solidFill>
                <a:effectLst/>
              </a:rPr>
            </a:br>
            <a:r>
              <a:rPr lang="pl-PL" b="0" i="0" dirty="0">
                <a:solidFill>
                  <a:schemeClr val="tx1"/>
                </a:solidFill>
                <a:effectLst/>
              </a:rPr>
              <a:t>-podatek od gier.</a:t>
            </a:r>
            <a:endParaRPr lang="pl-PL" dirty="0">
              <a:solidFill>
                <a:schemeClr val="tx1"/>
              </a:solidFill>
            </a:endParaRPr>
          </a:p>
        </p:txBody>
      </p:sp>
    </p:spTree>
    <p:extLst>
      <p:ext uri="{BB962C8B-B14F-4D97-AF65-F5344CB8AC3E}">
        <p14:creationId xmlns:p14="http://schemas.microsoft.com/office/powerpoint/2010/main" xmlns="" val="3012959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32626D6-5532-493C-BB69-CE004BB130A4}"/>
              </a:ext>
            </a:extLst>
          </p:cNvPr>
          <p:cNvSpPr>
            <a:spLocks noGrp="1"/>
          </p:cNvSpPr>
          <p:nvPr>
            <p:ph type="title"/>
          </p:nvPr>
        </p:nvSpPr>
        <p:spPr/>
        <p:txBody>
          <a:bodyPr>
            <a:normAutofit/>
          </a:bodyPr>
          <a:lstStyle/>
          <a:p>
            <a:r>
              <a:rPr lang="pl-PL" sz="5400" dirty="0"/>
              <a:t>Podatki samorządowe</a:t>
            </a:r>
          </a:p>
        </p:txBody>
      </p:sp>
      <p:sp>
        <p:nvSpPr>
          <p:cNvPr id="3" name="Symbol zastępczy zawartości 2">
            <a:extLst>
              <a:ext uri="{FF2B5EF4-FFF2-40B4-BE49-F238E27FC236}">
                <a16:creationId xmlns:a16="http://schemas.microsoft.com/office/drawing/2014/main" xmlns="" id="{220C001D-0BA2-49CD-824D-D82152A535DC}"/>
              </a:ext>
            </a:extLst>
          </p:cNvPr>
          <p:cNvSpPr>
            <a:spLocks noGrp="1"/>
          </p:cNvSpPr>
          <p:nvPr>
            <p:ph idx="1"/>
          </p:nvPr>
        </p:nvSpPr>
        <p:spPr/>
        <p:txBody>
          <a:bodyPr>
            <a:normAutofit fontScale="92500"/>
          </a:bodyPr>
          <a:lstStyle/>
          <a:p>
            <a:r>
              <a:rPr lang="pl-PL" dirty="0"/>
              <a:t>Podatki samorządowe to podatki, które wpływają wyłącznie do budżetów samorządów terytorialnych. Wśród nich możemy wyróżnić:</a:t>
            </a:r>
            <a:br>
              <a:rPr lang="pl-PL" dirty="0"/>
            </a:br>
            <a:r>
              <a:rPr lang="pl-PL" dirty="0"/>
              <a:t>-podatek rolny,</a:t>
            </a:r>
            <a:br>
              <a:rPr lang="pl-PL" dirty="0"/>
            </a:br>
            <a:r>
              <a:rPr lang="pl-PL" dirty="0"/>
              <a:t>-podatek leśny,</a:t>
            </a:r>
            <a:br>
              <a:rPr lang="pl-PL" dirty="0"/>
            </a:br>
            <a:r>
              <a:rPr lang="pl-PL" dirty="0"/>
              <a:t>-podatek od nieruchomości, </a:t>
            </a:r>
            <a:br>
              <a:rPr lang="pl-PL" dirty="0"/>
            </a:br>
            <a:r>
              <a:rPr lang="pl-PL" dirty="0"/>
              <a:t>-podatek od środków transportowych, </a:t>
            </a:r>
            <a:br>
              <a:rPr lang="pl-PL" dirty="0"/>
            </a:br>
            <a:r>
              <a:rPr lang="pl-PL" dirty="0"/>
              <a:t>-podatek od czynności cywilnoprawnych, </a:t>
            </a:r>
            <a:br>
              <a:rPr lang="pl-PL" dirty="0"/>
            </a:br>
            <a:r>
              <a:rPr lang="pl-PL" dirty="0"/>
              <a:t>-podatek od spadków i darowizn oraz wpływy z karty podatkowej.</a:t>
            </a:r>
            <a:br>
              <a:rPr lang="pl-PL" dirty="0"/>
            </a:br>
            <a:endParaRPr lang="pl-PL" dirty="0"/>
          </a:p>
        </p:txBody>
      </p:sp>
    </p:spTree>
    <p:extLst>
      <p:ext uri="{BB962C8B-B14F-4D97-AF65-F5344CB8AC3E}">
        <p14:creationId xmlns:p14="http://schemas.microsoft.com/office/powerpoint/2010/main" xmlns="" val="1845644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ny">
  <a:themeElements>
    <a:clrScheme name="Integralny">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ny">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ny">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200</TotalTime>
  <Words>361</Words>
  <Application>Microsoft Office PowerPoint</Application>
  <PresentationFormat>Niestandardowy</PresentationFormat>
  <Paragraphs>32</Paragraphs>
  <Slides>14</Slides>
  <Notes>0</Notes>
  <HiddenSlides>0</HiddenSlides>
  <MMClips>0</MMClips>
  <ScaleCrop>false</ScaleCrop>
  <HeadingPairs>
    <vt:vector size="4" baseType="variant">
      <vt:variant>
        <vt:lpstr>Motyw</vt:lpstr>
      </vt:variant>
      <vt:variant>
        <vt:i4>1</vt:i4>
      </vt:variant>
      <vt:variant>
        <vt:lpstr>Tytuły slajdów</vt:lpstr>
      </vt:variant>
      <vt:variant>
        <vt:i4>14</vt:i4>
      </vt:variant>
    </vt:vector>
  </HeadingPairs>
  <TitlesOfParts>
    <vt:vector size="15" baseType="lpstr">
      <vt:lpstr>Integralny</vt:lpstr>
      <vt:lpstr>Slajd 1</vt:lpstr>
      <vt:lpstr>Co to jest podatek?</vt:lpstr>
      <vt:lpstr>Podmiot podatku</vt:lpstr>
      <vt:lpstr>Kim jest podatnik?</vt:lpstr>
      <vt:lpstr>Kim jest płatnik?</vt:lpstr>
      <vt:lpstr>Kim jest inkasent ?</vt:lpstr>
      <vt:lpstr>Klasyfikacja podatków</vt:lpstr>
      <vt:lpstr>Podatki państwowe</vt:lpstr>
      <vt:lpstr>Podatki samorządowe</vt:lpstr>
      <vt:lpstr>Kryterium przedmiotowe</vt:lpstr>
      <vt:lpstr>Kryterium podmiotowe</vt:lpstr>
      <vt:lpstr>Podatki bezpośrednie i pośrednie</vt:lpstr>
      <vt:lpstr>Schemat</vt:lpstr>
      <vt:lpstr>Dawid Kamień 3 GF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Dawid Kamien</dc:creator>
  <cp:lastModifiedBy>admin</cp:lastModifiedBy>
  <cp:revision>20</cp:revision>
  <dcterms:created xsi:type="dcterms:W3CDTF">2021-01-12T19:48:39Z</dcterms:created>
  <dcterms:modified xsi:type="dcterms:W3CDTF">2022-06-23T06:22:05Z</dcterms:modified>
</cp:coreProperties>
</file>